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56" r:id="rId2"/>
    <p:sldId id="281" r:id="rId3"/>
    <p:sldId id="270" r:id="rId4"/>
    <p:sldId id="271" r:id="rId5"/>
    <p:sldId id="275" r:id="rId6"/>
    <p:sldId id="276" r:id="rId7"/>
    <p:sldId id="277" r:id="rId8"/>
    <p:sldId id="278" r:id="rId9"/>
    <p:sldId id="279" r:id="rId10"/>
    <p:sldId id="280" r:id="rId11"/>
    <p:sldId id="273" r:id="rId12"/>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3F03"/>
    <a:srgbClr val="F15B67"/>
    <a:srgbClr val="F15A66"/>
    <a:srgbClr val="E99735"/>
    <a:srgbClr val="015F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574" autoAdjust="0"/>
    <p:restoredTop sz="94660"/>
  </p:normalViewPr>
  <p:slideViewPr>
    <p:cSldViewPr>
      <p:cViewPr varScale="1">
        <p:scale>
          <a:sx n="73" d="100"/>
          <a:sy n="73" d="100"/>
        </p:scale>
        <p:origin x="720" y="72"/>
      </p:cViewPr>
      <p:guideLst>
        <p:guide pos="3839"/>
        <p:guide orient="horz" pos="2160"/>
      </p:guideLst>
    </p:cSldViewPr>
  </p:slideViewPr>
  <p:notesTextViewPr>
    <p:cViewPr>
      <p:scale>
        <a:sx n="1" d="1"/>
        <a:sy n="1" d="1"/>
      </p:scale>
      <p:origin x="0" y="0"/>
    </p:cViewPr>
  </p:notesTextViewPr>
  <p:notesViewPr>
    <p:cSldViewPr showGuides="1">
      <p:cViewPr varScale="1">
        <p:scale>
          <a:sx n="63" d="100"/>
          <a:sy n="63" d="100"/>
        </p:scale>
        <p:origin x="198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C8CEC3D-96F7-401F-9673-3EE7F75C9C5B}" type="datetimeFigureOut">
              <a:rPr lang="en-US"/>
              <a:t>8/9/2023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98ED8CD-4E4C-49AC-BDC6-2963BA49E54F}" type="slidenum">
              <a:rPr/>
              <a:t>‹#›</a:t>
            </a:fld>
            <a:endParaRPr/>
          </a:p>
        </p:txBody>
      </p:sp>
    </p:spTree>
    <p:extLst>
      <p:ext uri="{BB962C8B-B14F-4D97-AF65-F5344CB8AC3E}">
        <p14:creationId xmlns:p14="http://schemas.microsoft.com/office/powerpoint/2010/main" val="3434179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32BCF4-D26D-4DAF-9F57-FE1E61FE7935}" type="datetimeFigureOut">
              <a:rPr lang="en-US"/>
              <a:t>8/9/2023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B91549-43BF-425A-AF25-75262019208C}" type="slidenum">
              <a:rPr/>
              <a:t>‹#›</a:t>
            </a:fld>
            <a:endParaRPr/>
          </a:p>
        </p:txBody>
      </p:sp>
    </p:spTree>
    <p:extLst>
      <p:ext uri="{BB962C8B-B14F-4D97-AF65-F5344CB8AC3E}">
        <p14:creationId xmlns:p14="http://schemas.microsoft.com/office/powerpoint/2010/main" val="4239286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pic>
        <p:nvPicPr>
          <p:cNvPr id="5" name="Picture 4" descr="Looking up to clouds and blue sky surrounded by glass-walled buildings"/>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4873625" y="0"/>
            <a:ext cx="7315200" cy="6858001"/>
          </a:xfrm>
          <a:prstGeom prst="rect">
            <a:avLst/>
          </a:prstGeom>
        </p:spPr>
      </p:pic>
      <p:sp>
        <p:nvSpPr>
          <p:cNvPr id="2" name="Title 1"/>
          <p:cNvSpPr>
            <a:spLocks noGrp="1"/>
          </p:cNvSpPr>
          <p:nvPr>
            <p:ph type="ctrTitle"/>
          </p:nvPr>
        </p:nvSpPr>
        <p:spPr>
          <a:xfrm>
            <a:off x="608013" y="685801"/>
            <a:ext cx="3962400" cy="4724399"/>
          </a:xfrm>
        </p:spPr>
        <p:txBody>
          <a:bodyPr>
            <a:normAutofit/>
          </a:bodyPr>
          <a:lstStyle>
            <a:lvl1pPr>
              <a:defRPr sz="4800"/>
            </a:lvl1pPr>
          </a:lstStyle>
          <a:p>
            <a:r>
              <a:rPr lang="en-US" smtClean="0"/>
              <a:t>Click to edit Master title style</a:t>
            </a:r>
            <a:endParaRPr/>
          </a:p>
        </p:txBody>
      </p:sp>
      <p:sp>
        <p:nvSpPr>
          <p:cNvPr id="3" name="Subtitle 2"/>
          <p:cNvSpPr>
            <a:spLocks noGrp="1"/>
          </p:cNvSpPr>
          <p:nvPr>
            <p:ph type="subTitle" idx="1"/>
          </p:nvPr>
        </p:nvSpPr>
        <p:spPr>
          <a:xfrm>
            <a:off x="608013" y="5410200"/>
            <a:ext cx="3962400" cy="762000"/>
          </a:xfrm>
        </p:spPr>
        <p:txBody>
          <a:bodyPr>
            <a:norm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8" name="Date Placeholder 7"/>
          <p:cNvSpPr>
            <a:spLocks noGrp="1"/>
          </p:cNvSpPr>
          <p:nvPr>
            <p:ph type="dt" sz="half" idx="10"/>
          </p:nvPr>
        </p:nvSpPr>
        <p:spPr/>
        <p:txBody>
          <a:bodyPr/>
          <a:lstStyle/>
          <a:p>
            <a:fld id="{81C93FC7-9D1A-468B-98DB-D1E8D74418D9}" type="datetimeFigureOut">
              <a:rPr lang="en-US"/>
              <a:pPr/>
              <a:t>8/9/2023</a:t>
            </a:fld>
            <a:endParaRPr/>
          </a:p>
        </p:txBody>
      </p:sp>
      <p:sp>
        <p:nvSpPr>
          <p:cNvPr id="9" name="Footer Placeholder 8"/>
          <p:cNvSpPr>
            <a:spLocks noGrp="1"/>
          </p:cNvSpPr>
          <p:nvPr>
            <p:ph type="ftr" sz="quarter" idx="11"/>
          </p:nvPr>
        </p:nvSpPr>
        <p:spPr/>
        <p:txBody>
          <a:bodyPr/>
          <a:lstStyle/>
          <a:p>
            <a:r>
              <a:rPr lang="en-US" dirty="0"/>
              <a:t>Add a footer</a:t>
            </a:r>
          </a:p>
        </p:txBody>
      </p:sp>
      <p:sp>
        <p:nvSpPr>
          <p:cNvPr id="10" name="Slide Number Placeholder 9"/>
          <p:cNvSpPr>
            <a:spLocks noGrp="1"/>
          </p:cNvSpPr>
          <p:nvPr>
            <p:ph type="sldNum" sz="quarter" idx="12"/>
          </p:nvPr>
        </p:nvSpPr>
        <p:spPr/>
        <p:txBody>
          <a:bodyPr/>
          <a:lstStyle/>
          <a:p>
            <a:fld id="{A3F31473-23EB-4724-8B59-FE6D21D89FA4}" type="slidenum">
              <a:rPr/>
              <a:pPr/>
              <a:t>‹#›</a:t>
            </a:fld>
            <a:endParaRPr/>
          </a:p>
        </p:txBody>
      </p:sp>
    </p:spTree>
    <p:extLst>
      <p:ext uri="{BB962C8B-B14F-4D97-AF65-F5344CB8AC3E}">
        <p14:creationId xmlns:p14="http://schemas.microsoft.com/office/powerpoint/2010/main" val="27348395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81C93FC7-9D1A-468B-98DB-D1E8D74418D9}" type="datetimeFigureOut">
              <a:rPr lang="en-US"/>
              <a:t>8/9/2023</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2176294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285412" y="685800"/>
            <a:ext cx="1295401" cy="54864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608012" y="685800"/>
            <a:ext cx="9474253" cy="5486400"/>
          </a:xfrm>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81C93FC7-9D1A-468B-98DB-D1E8D74418D9}" type="datetimeFigureOut">
              <a:rPr lang="en-US"/>
              <a:t>8/9/2023</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850052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81C93FC7-9D1A-468B-98DB-D1E8D74418D9}" type="datetimeFigureOut">
              <a:rPr lang="en-US"/>
              <a:t>8/9/2023</a:t>
            </a:fld>
            <a:endParaRPr/>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137862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8013" y="2590800"/>
            <a:ext cx="8229599" cy="2819400"/>
          </a:xfrm>
        </p:spPr>
        <p:txBody>
          <a:bodyPr anchor="b">
            <a:normAutofit/>
          </a:bodyPr>
          <a:lstStyle>
            <a:lvl1pPr algn="l">
              <a:defRPr sz="4800" b="0" cap="none" baseline="0"/>
            </a:lvl1pPr>
          </a:lstStyle>
          <a:p>
            <a:r>
              <a:rPr lang="en-US" smtClean="0"/>
              <a:t>Click to edit Master title style</a:t>
            </a:r>
            <a:endParaRPr/>
          </a:p>
        </p:txBody>
      </p:sp>
      <p:sp>
        <p:nvSpPr>
          <p:cNvPr id="3" name="Text Placeholder 2"/>
          <p:cNvSpPr>
            <a:spLocks noGrp="1"/>
          </p:cNvSpPr>
          <p:nvPr>
            <p:ph type="body" idx="1"/>
          </p:nvPr>
        </p:nvSpPr>
        <p:spPr>
          <a:xfrm>
            <a:off x="606425" y="5410200"/>
            <a:ext cx="8231187" cy="762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7" name="Date Placeholder 6"/>
          <p:cNvSpPr>
            <a:spLocks noGrp="1"/>
          </p:cNvSpPr>
          <p:nvPr>
            <p:ph type="dt" sz="half" idx="10"/>
          </p:nvPr>
        </p:nvSpPr>
        <p:spPr/>
        <p:txBody>
          <a:bodyPr/>
          <a:lstStyle/>
          <a:p>
            <a:fld id="{81C93FC7-9D1A-468B-98DB-D1E8D74418D9}" type="datetimeFigureOut">
              <a:rPr lang="en-US"/>
              <a:pPr/>
              <a:t>8/9/2023</a:t>
            </a:fld>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9" name="Slide Number Placeholder 8"/>
          <p:cNvSpPr>
            <a:spLocks noGrp="1"/>
          </p:cNvSpPr>
          <p:nvPr>
            <p:ph type="sldNum" sz="quarter" idx="12"/>
          </p:nvPr>
        </p:nvSpPr>
        <p:spPr/>
        <p:txBody>
          <a:bodyPr/>
          <a:lstStyle/>
          <a:p>
            <a:fld id="{A3F31473-23EB-4724-8B59-FE6D21D89FA4}" type="slidenum">
              <a:rPr/>
              <a:pPr/>
              <a:t>‹#›</a:t>
            </a:fld>
            <a:endParaRPr/>
          </a:p>
        </p:txBody>
      </p:sp>
    </p:spTree>
    <p:extLst>
      <p:ext uri="{BB962C8B-B14F-4D97-AF65-F5344CB8AC3E}">
        <p14:creationId xmlns:p14="http://schemas.microsoft.com/office/powerpoint/2010/main" val="32251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93813" y="685800"/>
            <a:ext cx="50292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551614" y="685800"/>
            <a:ext cx="5029199"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81C93FC7-9D1A-468B-98DB-D1E8D74418D9}" type="datetimeFigureOut">
              <a:rPr lang="en-US"/>
              <a:t>8/9/2023</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897013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293664"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3664" y="16764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551613"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550025" y="16764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81C93FC7-9D1A-468B-98DB-D1E8D74418D9}" type="datetimeFigureOut">
              <a:rPr lang="en-US"/>
              <a:t>8/9/2023</a:t>
            </a:fld>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9" name="Slide Number Placeholder 8"/>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513096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81C93FC7-9D1A-468B-98DB-D1E8D74418D9}" type="datetimeFigureOut">
              <a:rPr lang="en-US"/>
              <a:t>8/9/2023</a:t>
            </a:fld>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5" name="Slide Number Placeholder 4"/>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134428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C93FC7-9D1A-468B-98DB-D1E8D74418D9}" type="datetimeFigureOut">
              <a:rPr lang="en-US"/>
              <a:t>8/9/2023</a:t>
            </a:fld>
            <a:endParaRPr/>
          </a:p>
        </p:txBody>
      </p:sp>
      <p:sp>
        <p:nvSpPr>
          <p:cNvPr id="3" name="Footer Placeholder 2"/>
          <p:cNvSpPr>
            <a:spLocks noGrp="1"/>
          </p:cNvSpPr>
          <p:nvPr>
            <p:ph type="ftr" sz="quarter" idx="11"/>
          </p:nvPr>
        </p:nvSpPr>
        <p:spPr/>
        <p:txBody>
          <a:bodyPr/>
          <a:lstStyle/>
          <a:p>
            <a:r>
              <a:rPr lang="en-US" dirty="0"/>
              <a:t>Add a footer</a:t>
            </a:r>
            <a:endParaRPr dirty="0"/>
          </a:p>
        </p:txBody>
      </p:sp>
      <p:sp>
        <p:nvSpPr>
          <p:cNvPr id="4" name="Slide Number Placeholder 3"/>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191031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724400"/>
          </a:xfrm>
        </p:spPr>
        <p:txBody>
          <a:bodyPr anchor="b">
            <a:no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75212" y="685800"/>
            <a:ext cx="6704171" cy="5486400"/>
          </a:xfrm>
        </p:spPr>
        <p:txBody>
          <a:bodyPr>
            <a:normAutofit/>
          </a:bodyPr>
          <a:lstStyle>
            <a:lvl1pPr>
              <a:defRPr sz="2800"/>
            </a:lvl1pPr>
            <a:lvl2pPr>
              <a:defRPr sz="2400"/>
            </a:lvl2pPr>
            <a:lvl3pPr>
              <a:defRPr sz="2000"/>
            </a:lvl3pPr>
            <a:lvl4pPr>
              <a:defRPr sz="1800"/>
            </a:lvl4pPr>
            <a:lvl5pPr>
              <a:defRPr sz="1800"/>
            </a:lvl5pPr>
            <a:lvl6pPr>
              <a:defRPr sz="1800" baseline="0"/>
            </a:lvl6pPr>
            <a:lvl7pPr>
              <a:defRPr sz="1800" baseline="0"/>
            </a:lvl7pPr>
            <a:lvl8pPr>
              <a:defRPr sz="1800" baseline="0"/>
            </a:lvl8pPr>
            <a:lvl9pPr>
              <a:defRPr sz="18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1C93FC7-9D1A-468B-98DB-D1E8D74418D9}" type="datetimeFigureOut">
              <a:rPr lang="en-US"/>
              <a:t>8/9/2023</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2234726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724400"/>
          </a:xfrm>
        </p:spPr>
        <p:txBody>
          <a:bodyPr anchor="b">
            <a:normAutofit/>
          </a:bodyPr>
          <a:lstStyle>
            <a:lvl1pPr algn="l">
              <a:defRPr sz="3600" b="0"/>
            </a:lvl1pPr>
          </a:lstStyle>
          <a:p>
            <a:r>
              <a:rPr lang="en-US" smtClean="0"/>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4875213" y="685800"/>
            <a:ext cx="6705600" cy="5486400"/>
          </a:xfrm>
          <a:ln w="63500">
            <a:solidFill>
              <a:schemeClr val="bg1"/>
            </a:solidFill>
            <a:miter lim="800000"/>
          </a:ln>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1C93FC7-9D1A-468B-98DB-D1E8D74418D9}" type="datetimeFigureOut">
              <a:rPr lang="en-US"/>
              <a:t>8/9/2023</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352041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5105400"/>
            <a:ext cx="10971372" cy="10668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293813" y="685800"/>
            <a:ext cx="10287000" cy="4190999"/>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2">
                    <a:lumMod val="65000"/>
                    <a:lumOff val="35000"/>
                  </a:schemeClr>
                </a:solidFill>
              </a:defRPr>
            </a:lvl1pPr>
          </a:lstStyle>
          <a:p>
            <a:fld id="{81C93FC7-9D1A-468B-98DB-D1E8D74418D9}" type="datetimeFigureOut">
              <a:rPr lang="en-US" smtClean="0"/>
              <a:pPr/>
              <a:t>8/9/2023</a:t>
            </a:fld>
            <a:endParaRPr lang="en-US" dirty="0"/>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2">
                    <a:lumMod val="65000"/>
                    <a:lumOff val="35000"/>
                  </a:schemeClr>
                </a:solidFill>
              </a:defRPr>
            </a:lvl1pPr>
          </a:lstStyle>
          <a:p>
            <a:r>
              <a:rPr lang="en-US" dirty="0"/>
              <a:t>Add a footer</a:t>
            </a: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2">
                    <a:lumMod val="65000"/>
                    <a:lumOff val="35000"/>
                  </a:schemeClr>
                </a:solidFill>
              </a:defRPr>
            </a:lvl1pPr>
          </a:lstStyle>
          <a:p>
            <a:fld id="{A3F31473-23EB-4724-8B59-FE6D21D89FA4}" type="slidenum">
              <a:rPr lang="en-US" smtClean="0"/>
              <a:pPr/>
              <a:t>‹#›</a:t>
            </a:fld>
            <a:endParaRPr lang="en-US"/>
          </a:p>
        </p:txBody>
      </p:sp>
    </p:spTree>
    <p:extLst>
      <p:ext uri="{BB962C8B-B14F-4D97-AF65-F5344CB8AC3E}">
        <p14:creationId xmlns:p14="http://schemas.microsoft.com/office/powerpoint/2010/main" val="344928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341812" y="457200"/>
            <a:ext cx="3962400" cy="685800"/>
          </a:xfrm>
        </p:spPr>
        <p:txBody>
          <a:bodyPr>
            <a:normAutofit/>
          </a:bodyPr>
          <a:lstStyle/>
          <a:p>
            <a:r>
              <a:rPr lang="en-US" dirty="0" smtClean="0"/>
              <a:t>ABA BANK</a:t>
            </a:r>
            <a:endParaRPr lang="en-US" dirty="0"/>
          </a:p>
        </p:txBody>
      </p:sp>
    </p:spTree>
    <p:extLst>
      <p:ext uri="{BB962C8B-B14F-4D97-AF65-F5344CB8AC3E}">
        <p14:creationId xmlns:p14="http://schemas.microsoft.com/office/powerpoint/2010/main" val="344080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135459" y="5533418"/>
            <a:ext cx="184731" cy="461665"/>
          </a:xfrm>
          <a:prstGeom prst="rect">
            <a:avLst/>
          </a:prstGeom>
        </p:spPr>
        <p:txBody>
          <a:bodyPr wrap="none">
            <a:spAutoFit/>
          </a:bodyPr>
          <a:lstStyle/>
          <a:p>
            <a:endParaRPr lang="en-US" sz="2400" dirty="0"/>
          </a:p>
        </p:txBody>
      </p:sp>
      <p:sp>
        <p:nvSpPr>
          <p:cNvPr id="22" name="Rectangle 21"/>
          <p:cNvSpPr/>
          <p:nvPr/>
        </p:nvSpPr>
        <p:spPr>
          <a:xfrm>
            <a:off x="7135459" y="5533418"/>
            <a:ext cx="184731" cy="461665"/>
          </a:xfrm>
          <a:prstGeom prst="rect">
            <a:avLst/>
          </a:prstGeom>
        </p:spPr>
        <p:txBody>
          <a:bodyPr wrap="none">
            <a:spAutoFit/>
          </a:bodyPr>
          <a:lstStyle/>
          <a:p>
            <a:endParaRPr lang="en-US" sz="2400" dirty="0"/>
          </a:p>
        </p:txBody>
      </p:sp>
      <p:grpSp>
        <p:nvGrpSpPr>
          <p:cNvPr id="24" name="Group 23"/>
          <p:cNvGrpSpPr/>
          <p:nvPr/>
        </p:nvGrpSpPr>
        <p:grpSpPr>
          <a:xfrm>
            <a:off x="608012" y="914400"/>
            <a:ext cx="10918527" cy="5006789"/>
            <a:chOff x="730217" y="431074"/>
            <a:chExt cx="10918527" cy="5006789"/>
          </a:xfrm>
        </p:grpSpPr>
        <p:grpSp>
          <p:nvGrpSpPr>
            <p:cNvPr id="25" name="Group 24"/>
            <p:cNvGrpSpPr/>
            <p:nvPr/>
          </p:nvGrpSpPr>
          <p:grpSpPr>
            <a:xfrm>
              <a:off x="4334539" y="1759266"/>
              <a:ext cx="3048000" cy="3171218"/>
              <a:chOff x="1827212" y="2362200"/>
              <a:chExt cx="3048000" cy="3171218"/>
            </a:xfrm>
          </p:grpSpPr>
          <p:sp>
            <p:nvSpPr>
              <p:cNvPr id="46" name="Oval 45"/>
              <p:cNvSpPr/>
              <p:nvPr/>
            </p:nvSpPr>
            <p:spPr>
              <a:xfrm>
                <a:off x="1827212" y="2362200"/>
                <a:ext cx="3048000" cy="31712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p:cNvPicPr>
                <a:picLocks noChangeAspect="1"/>
              </p:cNvPicPr>
              <p:nvPr/>
            </p:nvPicPr>
            <p:blipFill>
              <a:blip r:embed="rId2"/>
              <a:stretch>
                <a:fillRect/>
              </a:stretch>
            </p:blipFill>
            <p:spPr>
              <a:xfrm>
                <a:off x="2208212" y="2775072"/>
                <a:ext cx="2301252" cy="2424880"/>
              </a:xfrm>
              <a:prstGeom prst="rect">
                <a:avLst/>
              </a:prstGeom>
            </p:spPr>
          </p:pic>
        </p:grpSp>
        <p:grpSp>
          <p:nvGrpSpPr>
            <p:cNvPr id="26" name="Group 25"/>
            <p:cNvGrpSpPr/>
            <p:nvPr/>
          </p:nvGrpSpPr>
          <p:grpSpPr>
            <a:xfrm>
              <a:off x="730217" y="1713551"/>
              <a:ext cx="2262033" cy="553094"/>
              <a:chOff x="5965979" y="1301726"/>
              <a:chExt cx="1911922" cy="553094"/>
            </a:xfrm>
          </p:grpSpPr>
          <p:sp>
            <p:nvSpPr>
              <p:cNvPr id="44" name="Rectangle 43"/>
              <p:cNvSpPr/>
              <p:nvPr/>
            </p:nvSpPr>
            <p:spPr>
              <a:xfrm>
                <a:off x="6797669" y="1347441"/>
                <a:ext cx="1080232"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service</a:t>
                </a:r>
                <a:endParaRPr lang="en-US" sz="2400" dirty="0"/>
              </a:p>
            </p:txBody>
          </p:sp>
          <p:pic>
            <p:nvPicPr>
              <p:cNvPr id="45" name="Picture 44"/>
              <p:cNvPicPr>
                <a:picLocks noChangeAspect="1"/>
              </p:cNvPicPr>
              <p:nvPr/>
            </p:nvPicPr>
            <p:blipFill>
              <a:blip r:embed="rId2"/>
              <a:stretch>
                <a:fillRect/>
              </a:stretch>
            </p:blipFill>
            <p:spPr>
              <a:xfrm>
                <a:off x="5965979" y="1301726"/>
                <a:ext cx="762000" cy="553094"/>
              </a:xfrm>
              <a:prstGeom prst="rect">
                <a:avLst/>
              </a:prstGeom>
            </p:spPr>
          </p:pic>
        </p:grpSp>
        <p:grpSp>
          <p:nvGrpSpPr>
            <p:cNvPr id="27" name="Group 26"/>
            <p:cNvGrpSpPr/>
            <p:nvPr/>
          </p:nvGrpSpPr>
          <p:grpSpPr>
            <a:xfrm>
              <a:off x="8453712" y="1613650"/>
              <a:ext cx="2669900" cy="553094"/>
              <a:chOff x="6416669" y="2051053"/>
              <a:chExt cx="2669900" cy="553094"/>
            </a:xfrm>
          </p:grpSpPr>
          <p:sp>
            <p:nvSpPr>
              <p:cNvPr id="42" name="Rectangle 41"/>
              <p:cNvSpPr/>
              <p:nvPr/>
            </p:nvSpPr>
            <p:spPr>
              <a:xfrm>
                <a:off x="7309031" y="2051053"/>
                <a:ext cx="1777538"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Competition</a:t>
                </a:r>
                <a:endParaRPr lang="en-US" sz="2400" dirty="0"/>
              </a:p>
            </p:txBody>
          </p:sp>
          <p:pic>
            <p:nvPicPr>
              <p:cNvPr id="43" name="Picture 42"/>
              <p:cNvPicPr>
                <a:picLocks noChangeAspect="1"/>
              </p:cNvPicPr>
              <p:nvPr/>
            </p:nvPicPr>
            <p:blipFill>
              <a:blip r:embed="rId2"/>
              <a:stretch>
                <a:fillRect/>
              </a:stretch>
            </p:blipFill>
            <p:spPr>
              <a:xfrm>
                <a:off x="6416669" y="2051053"/>
                <a:ext cx="762000" cy="553094"/>
              </a:xfrm>
              <a:prstGeom prst="rect">
                <a:avLst/>
              </a:prstGeom>
            </p:spPr>
          </p:pic>
        </p:grpSp>
        <p:grpSp>
          <p:nvGrpSpPr>
            <p:cNvPr id="33" name="Group 32"/>
            <p:cNvGrpSpPr/>
            <p:nvPr/>
          </p:nvGrpSpPr>
          <p:grpSpPr>
            <a:xfrm>
              <a:off x="3893338" y="431074"/>
              <a:ext cx="3572674" cy="553094"/>
              <a:chOff x="6636538" y="2940911"/>
              <a:chExt cx="3572674" cy="553094"/>
            </a:xfrm>
          </p:grpSpPr>
          <p:sp>
            <p:nvSpPr>
              <p:cNvPr id="40" name="Rectangle 39"/>
              <p:cNvSpPr/>
              <p:nvPr/>
            </p:nvSpPr>
            <p:spPr>
              <a:xfrm>
                <a:off x="7470642" y="2982405"/>
                <a:ext cx="2738570"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Missions and values</a:t>
                </a:r>
                <a:endParaRPr lang="en-US" sz="2400" dirty="0"/>
              </a:p>
            </p:txBody>
          </p:sp>
          <p:pic>
            <p:nvPicPr>
              <p:cNvPr id="41" name="Picture 40"/>
              <p:cNvPicPr>
                <a:picLocks noChangeAspect="1"/>
              </p:cNvPicPr>
              <p:nvPr/>
            </p:nvPicPr>
            <p:blipFill>
              <a:blip r:embed="rId2"/>
              <a:stretch>
                <a:fillRect/>
              </a:stretch>
            </p:blipFill>
            <p:spPr>
              <a:xfrm>
                <a:off x="6636538" y="2940911"/>
                <a:ext cx="762000" cy="553094"/>
              </a:xfrm>
              <a:prstGeom prst="rect">
                <a:avLst/>
              </a:prstGeom>
            </p:spPr>
          </p:pic>
        </p:grpSp>
        <p:grpSp>
          <p:nvGrpSpPr>
            <p:cNvPr id="34" name="Group 33"/>
            <p:cNvGrpSpPr/>
            <p:nvPr/>
          </p:nvGrpSpPr>
          <p:grpSpPr>
            <a:xfrm>
              <a:off x="8609012" y="4839054"/>
              <a:ext cx="3039732" cy="553094"/>
              <a:chOff x="6567231" y="3885119"/>
              <a:chExt cx="3039732" cy="553094"/>
            </a:xfrm>
          </p:grpSpPr>
          <p:sp>
            <p:nvSpPr>
              <p:cNvPr id="38" name="Rectangle 37"/>
              <p:cNvSpPr/>
              <p:nvPr/>
            </p:nvSpPr>
            <p:spPr>
              <a:xfrm>
                <a:off x="7398538" y="3924170"/>
                <a:ext cx="2208425"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Future prospect</a:t>
                </a:r>
                <a:endParaRPr lang="en-US" sz="2400" dirty="0"/>
              </a:p>
            </p:txBody>
          </p:sp>
          <p:pic>
            <p:nvPicPr>
              <p:cNvPr id="39" name="Picture 38"/>
              <p:cNvPicPr>
                <a:picLocks noChangeAspect="1"/>
              </p:cNvPicPr>
              <p:nvPr/>
            </p:nvPicPr>
            <p:blipFill>
              <a:blip r:embed="rId2"/>
              <a:stretch>
                <a:fillRect/>
              </a:stretch>
            </p:blipFill>
            <p:spPr>
              <a:xfrm>
                <a:off x="6567231" y="3885119"/>
                <a:ext cx="762000" cy="553094"/>
              </a:xfrm>
              <a:prstGeom prst="rect">
                <a:avLst/>
              </a:prstGeom>
            </p:spPr>
          </p:pic>
        </p:grpSp>
        <p:grpSp>
          <p:nvGrpSpPr>
            <p:cNvPr id="35" name="Group 34"/>
            <p:cNvGrpSpPr/>
            <p:nvPr/>
          </p:nvGrpSpPr>
          <p:grpSpPr>
            <a:xfrm>
              <a:off x="751077" y="4884769"/>
              <a:ext cx="2837461" cy="553094"/>
              <a:chOff x="5914613" y="4692573"/>
              <a:chExt cx="2837461" cy="553094"/>
            </a:xfrm>
          </p:grpSpPr>
          <p:sp>
            <p:nvSpPr>
              <p:cNvPr id="36" name="Rectangle 35"/>
              <p:cNvSpPr/>
              <p:nvPr/>
            </p:nvSpPr>
            <p:spPr>
              <a:xfrm>
                <a:off x="6802630" y="4738287"/>
                <a:ext cx="1949444"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Market target</a:t>
                </a:r>
                <a:endParaRPr lang="en-US" sz="2400" dirty="0"/>
              </a:p>
            </p:txBody>
          </p:sp>
          <p:pic>
            <p:nvPicPr>
              <p:cNvPr id="37" name="Picture 36"/>
              <p:cNvPicPr>
                <a:picLocks noChangeAspect="1"/>
              </p:cNvPicPr>
              <p:nvPr/>
            </p:nvPicPr>
            <p:blipFill>
              <a:blip r:embed="rId2"/>
              <a:stretch>
                <a:fillRect/>
              </a:stretch>
            </p:blipFill>
            <p:spPr>
              <a:xfrm>
                <a:off x="5914613" y="4692573"/>
                <a:ext cx="762000" cy="553094"/>
              </a:xfrm>
              <a:prstGeom prst="rect">
                <a:avLst/>
              </a:prstGeom>
            </p:spPr>
          </p:pic>
        </p:grpSp>
      </p:grpSp>
    </p:spTree>
    <p:extLst>
      <p:ext uri="{BB962C8B-B14F-4D97-AF65-F5344CB8AC3E}">
        <p14:creationId xmlns:p14="http://schemas.microsoft.com/office/powerpoint/2010/main" val="330405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0533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ABA BANK</a:t>
            </a:r>
            <a:endParaRPr lang="en-US" dirty="0"/>
          </a:p>
        </p:txBody>
      </p:sp>
      <p:sp>
        <p:nvSpPr>
          <p:cNvPr id="3" name="Subtitle 2"/>
          <p:cNvSpPr>
            <a:spLocks noGrp="1"/>
          </p:cNvSpPr>
          <p:nvPr>
            <p:ph type="subTitle" idx="1"/>
          </p:nvPr>
        </p:nvSpPr>
        <p:spPr/>
        <p:txBody>
          <a:bodyPr>
            <a:normAutofit/>
          </a:bodyPr>
          <a:lstStyle/>
          <a:p>
            <a:r>
              <a:rPr lang="en-US" dirty="0" smtClean="0"/>
              <a:t>Cambodia's premier private financial institution</a:t>
            </a:r>
            <a:endParaRPr lang="en-US" dirty="0"/>
          </a:p>
        </p:txBody>
      </p:sp>
      <p:pic>
        <p:nvPicPr>
          <p:cNvPr id="1026" name="Picture 2" descr="https://www.ababank.com/fileadmin/user_upload/Main_Banner/ABA-basic-banking-new_2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5211" y="0"/>
            <a:ext cx="731361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7507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ome | ABA Bank Cambod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Content Placeholder 13"/>
          <p:cNvSpPr>
            <a:spLocks noGrp="1"/>
          </p:cNvSpPr>
          <p:nvPr>
            <p:ph idx="1"/>
          </p:nvPr>
        </p:nvSpPr>
        <p:spPr>
          <a:xfrm>
            <a:off x="5389333" y="5334000"/>
            <a:ext cx="6797904" cy="914400"/>
          </a:xfrm>
        </p:spPr>
        <p:style>
          <a:lnRef idx="0">
            <a:schemeClr val="accent1"/>
          </a:lnRef>
          <a:fillRef idx="3">
            <a:schemeClr val="accent1"/>
          </a:fillRef>
          <a:effectRef idx="3">
            <a:schemeClr val="accent1"/>
          </a:effectRef>
          <a:fontRef idx="minor">
            <a:schemeClr val="lt1"/>
          </a:fontRef>
        </p:style>
        <p:txBody>
          <a:bodyPr>
            <a:normAutofit fontScale="62500" lnSpcReduction="20000"/>
          </a:bodyPr>
          <a:lstStyle/>
          <a:p>
            <a:pPr marL="0" indent="0">
              <a:buNone/>
            </a:pPr>
            <a:r>
              <a:rPr lang="en-US" dirty="0" smtClean="0">
                <a:solidFill>
                  <a:schemeClr val="bg1"/>
                </a:solidFill>
                <a:latin typeface="Arial" panose="020B0604020202020204" pitchFamily="34" charset="0"/>
                <a:cs typeface="Arial" panose="020B0604020202020204" pitchFamily="34" charset="0"/>
              </a:rPr>
              <a:t>ABA Established </a:t>
            </a:r>
            <a:r>
              <a:rPr lang="en-US" dirty="0">
                <a:solidFill>
                  <a:schemeClr val="bg1"/>
                </a:solidFill>
                <a:latin typeface="Arial" panose="020B0604020202020204" pitchFamily="34" charset="0"/>
                <a:cs typeface="Arial" panose="020B0604020202020204" pitchFamily="34" charset="0"/>
              </a:rPr>
              <a:t>in 1996 as the Advanced Bank of Asia Limited, we have become Cambodia's largest commercial bank by assets, deposits, loans, and profitability, according to the Annual Supervision Report 2021 of the National Bank of Cambodia</a:t>
            </a:r>
          </a:p>
          <a:p>
            <a:endParaRPr lang="en-US" dirty="0"/>
          </a:p>
        </p:txBody>
      </p:sp>
    </p:spTree>
    <p:extLst>
      <p:ext uri="{BB962C8B-B14F-4D97-AF65-F5344CB8AC3E}">
        <p14:creationId xmlns:p14="http://schemas.microsoft.com/office/powerpoint/2010/main" val="1126723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2073269" y="1319752"/>
            <a:ext cx="3641652" cy="3786972"/>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248321" y="1968602"/>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470642" y="2982405"/>
            <a:ext cx="2738570"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Missions and values</a:t>
            </a:r>
            <a:endParaRPr lang="en-US" sz="2400" dirty="0"/>
          </a:p>
        </p:txBody>
      </p:sp>
      <p:sp>
        <p:nvSpPr>
          <p:cNvPr id="14" name="Rectangle 13"/>
          <p:cNvSpPr/>
          <p:nvPr/>
        </p:nvSpPr>
        <p:spPr>
          <a:xfrm>
            <a:off x="6797669" y="1347441"/>
            <a:ext cx="1080232"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service</a:t>
            </a:r>
            <a:endParaRPr lang="en-US" sz="2400" dirty="0"/>
          </a:p>
        </p:txBody>
      </p:sp>
      <p:sp>
        <p:nvSpPr>
          <p:cNvPr id="15" name="Rectangle 14"/>
          <p:cNvSpPr/>
          <p:nvPr/>
        </p:nvSpPr>
        <p:spPr>
          <a:xfrm>
            <a:off x="6743014" y="4670395"/>
            <a:ext cx="1949444"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Market target</a:t>
            </a:r>
            <a:endParaRPr lang="en-US" sz="2400" dirty="0"/>
          </a:p>
        </p:txBody>
      </p:sp>
      <p:sp>
        <p:nvSpPr>
          <p:cNvPr id="16" name="Rectangle 15"/>
          <p:cNvSpPr/>
          <p:nvPr/>
        </p:nvSpPr>
        <p:spPr>
          <a:xfrm>
            <a:off x="7309031" y="2051053"/>
            <a:ext cx="1777538"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Competition</a:t>
            </a:r>
            <a:endParaRPr lang="en-US" sz="2400" dirty="0"/>
          </a:p>
        </p:txBody>
      </p:sp>
      <p:sp>
        <p:nvSpPr>
          <p:cNvPr id="17" name="Rectangle 16"/>
          <p:cNvSpPr/>
          <p:nvPr/>
        </p:nvSpPr>
        <p:spPr>
          <a:xfrm>
            <a:off x="7378338" y="3847415"/>
            <a:ext cx="2208425"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Future prospect</a:t>
            </a:r>
            <a:endParaRPr lang="en-US" sz="2400" dirty="0"/>
          </a:p>
        </p:txBody>
      </p:sp>
      <p:sp>
        <p:nvSpPr>
          <p:cNvPr id="18" name="Oval 17"/>
          <p:cNvSpPr/>
          <p:nvPr/>
        </p:nvSpPr>
        <p:spPr>
          <a:xfrm>
            <a:off x="6476921" y="2946144"/>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6324521" y="3849752"/>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5730869" y="4613076"/>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7135459" y="5533418"/>
            <a:ext cx="184731" cy="461665"/>
          </a:xfrm>
          <a:prstGeom prst="rect">
            <a:avLst/>
          </a:prstGeom>
        </p:spPr>
        <p:txBody>
          <a:bodyPr wrap="none">
            <a:spAutoFit/>
          </a:bodyPr>
          <a:lstStyle/>
          <a:p>
            <a:endParaRPr lang="en-US" sz="2400" dirty="0"/>
          </a:p>
        </p:txBody>
      </p:sp>
      <p:sp>
        <p:nvSpPr>
          <p:cNvPr id="24" name="Oval 23"/>
          <p:cNvSpPr/>
          <p:nvPr/>
        </p:nvSpPr>
        <p:spPr>
          <a:xfrm>
            <a:off x="5730869" y="1319752"/>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5166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descr="Cellcard – raising the profile of Cambodian businesses and proving Khmer  Can to the world. | Cellcard"/>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Half Frame 8"/>
          <p:cNvSpPr/>
          <p:nvPr/>
        </p:nvSpPr>
        <p:spPr>
          <a:xfrm>
            <a:off x="0" y="3429000"/>
            <a:ext cx="4570412" cy="3429000"/>
          </a:xfrm>
          <a:prstGeom prst="halfFrame">
            <a:avLst>
              <a:gd name="adj1" fmla="val 2635"/>
              <a:gd name="adj2" fmla="val 248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AutoShape 4" descr="Khmer Beverages | LinkedI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Rectangle 14"/>
          <p:cNvSpPr/>
          <p:nvPr/>
        </p:nvSpPr>
        <p:spPr>
          <a:xfrm>
            <a:off x="460374" y="3733800"/>
            <a:ext cx="3424237" cy="2308324"/>
          </a:xfrm>
          <a:prstGeom prst="rect">
            <a:avLst/>
          </a:prstGeom>
        </p:spPr>
        <p:txBody>
          <a:bodyPr wrap="square">
            <a:spAutoFit/>
          </a:bodyPr>
          <a:lstStyle/>
          <a:p>
            <a:r>
              <a:rPr lang="en-US" sz="2400" b="1" dirty="0">
                <a:latin typeface="Calibri Light" panose="020F0302020204030204" pitchFamily="34" charset="0"/>
                <a:cs typeface="Calibri Light" panose="020F0302020204030204" pitchFamily="34" charset="0"/>
              </a:rPr>
              <a:t>Khmer Beverages </a:t>
            </a:r>
            <a:r>
              <a:rPr lang="en-US" sz="2400" dirty="0">
                <a:latin typeface="Calibri Light" panose="020F0302020204030204" pitchFamily="34" charset="0"/>
                <a:cs typeface="Calibri Light" panose="020F0302020204030204" pitchFamily="34" charset="0"/>
              </a:rPr>
              <a:t>(KHB) is Cambodia's leading producer of alcoholic and non-alcoholic beverages, 100% owned by Cambodian investors.</a:t>
            </a:r>
          </a:p>
        </p:txBody>
      </p:sp>
      <p:pic>
        <p:nvPicPr>
          <p:cNvPr id="1026" name="Picture 2" descr="https://i0.wp.com/www.kbcambodia.com/wp-content/uploads/2020/04/Khmer-Beverages-cover-1.jpg?fit=1024%2C684&amp;ssl=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5212" y="0"/>
            <a:ext cx="73914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p:cNvGrpSpPr/>
          <p:nvPr/>
        </p:nvGrpSpPr>
        <p:grpSpPr>
          <a:xfrm>
            <a:off x="379412" y="2725426"/>
            <a:ext cx="4262437" cy="3316698"/>
            <a:chOff x="379412" y="2725426"/>
            <a:chExt cx="4262437" cy="3316698"/>
          </a:xfrm>
        </p:grpSpPr>
        <p:sp>
          <p:nvSpPr>
            <p:cNvPr id="8" name="Rectangle 7"/>
            <p:cNvSpPr/>
            <p:nvPr/>
          </p:nvSpPr>
          <p:spPr>
            <a:xfrm>
              <a:off x="460373" y="3733800"/>
              <a:ext cx="3424237" cy="2308324"/>
            </a:xfrm>
            <a:prstGeom prst="rect">
              <a:avLst/>
            </a:prstGeom>
          </p:spPr>
          <p:txBody>
            <a:bodyPr wrap="square">
              <a:spAutoFit/>
            </a:bodyPr>
            <a:lstStyle/>
            <a:p>
              <a:r>
                <a:rPr lang="en-US" sz="2400" b="1" dirty="0">
                  <a:latin typeface="Calibri Light" panose="020F0302020204030204" pitchFamily="34" charset="0"/>
                  <a:cs typeface="Calibri Light" panose="020F0302020204030204" pitchFamily="34" charset="0"/>
                </a:rPr>
                <a:t>Khmer Beverages </a:t>
              </a:r>
              <a:r>
                <a:rPr lang="en-US" sz="2400" dirty="0">
                  <a:latin typeface="Calibri Light" panose="020F0302020204030204" pitchFamily="34" charset="0"/>
                  <a:cs typeface="Calibri Light" panose="020F0302020204030204" pitchFamily="34" charset="0"/>
                </a:rPr>
                <a:t>(KHB) is Cambodia's leading producer of alcoholic and non-alcoholic beverages, 100% owned by Cambodian investors.</a:t>
              </a:r>
            </a:p>
          </p:txBody>
        </p:sp>
        <p:sp>
          <p:nvSpPr>
            <p:cNvPr id="2" name="TextBox 1"/>
            <p:cNvSpPr txBox="1"/>
            <p:nvPr/>
          </p:nvSpPr>
          <p:spPr>
            <a:xfrm>
              <a:off x="379412" y="2725426"/>
              <a:ext cx="4262437" cy="769441"/>
            </a:xfrm>
            <a:prstGeom prst="rect">
              <a:avLst/>
            </a:prstGeom>
            <a:noFill/>
          </p:spPr>
          <p:txBody>
            <a:bodyPr wrap="square" rtlCol="0">
              <a:spAutoFit/>
            </a:bodyPr>
            <a:lstStyle/>
            <a:p>
              <a:r>
                <a:rPr lang="en-US" sz="4400" b="1" dirty="0">
                  <a:solidFill>
                    <a:srgbClr val="F15B67"/>
                  </a:solidFill>
                  <a:latin typeface="Calibri Light" panose="020F0302020204030204" pitchFamily="34" charset="0"/>
                  <a:cs typeface="Calibri Light" panose="020F0302020204030204" pitchFamily="34" charset="0"/>
                </a:rPr>
                <a:t>Khmer Beverages</a:t>
              </a:r>
              <a:endParaRPr lang="en-US" sz="4400" b="1" dirty="0">
                <a:solidFill>
                  <a:srgbClr val="F15B67"/>
                </a:solidFill>
              </a:endParaRPr>
            </a:p>
          </p:txBody>
        </p:sp>
      </p:grpSp>
    </p:spTree>
    <p:extLst>
      <p:ext uri="{BB962C8B-B14F-4D97-AF65-F5344CB8AC3E}">
        <p14:creationId xmlns:p14="http://schemas.microsoft.com/office/powerpoint/2010/main" val="3482560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 y="0"/>
            <a:ext cx="6094414" cy="6858000"/>
          </a:xfrm>
          <a:prstGeom prst="rect">
            <a:avLst/>
          </a:prstGeom>
        </p:spPr>
      </p:pic>
      <p:grpSp>
        <p:nvGrpSpPr>
          <p:cNvPr id="2" name="Group 1"/>
          <p:cNvGrpSpPr/>
          <p:nvPr/>
        </p:nvGrpSpPr>
        <p:grpSpPr>
          <a:xfrm>
            <a:off x="6475412" y="533400"/>
            <a:ext cx="4878388" cy="3348531"/>
            <a:chOff x="6436377" y="311301"/>
            <a:chExt cx="4878388" cy="3348531"/>
          </a:xfrm>
        </p:grpSpPr>
        <p:sp>
          <p:nvSpPr>
            <p:cNvPr id="11" name="Rectangle 10"/>
            <p:cNvSpPr/>
            <p:nvPr/>
          </p:nvSpPr>
          <p:spPr>
            <a:xfrm>
              <a:off x="6437965" y="1720840"/>
              <a:ext cx="4876800" cy="1938992"/>
            </a:xfrm>
            <a:prstGeom prst="rect">
              <a:avLst/>
            </a:prstGeom>
          </p:spPr>
          <p:txBody>
            <a:bodyPr wrap="square">
              <a:spAutoFit/>
            </a:bodyPr>
            <a:lstStyle/>
            <a:p>
              <a:r>
                <a:rPr lang="en-US" sz="2400" dirty="0">
                  <a:latin typeface="Calibri Light" panose="020F0302020204030204" pitchFamily="34" charset="0"/>
                  <a:cs typeface="Calibri Light" panose="020F0302020204030204" pitchFamily="34" charset="0"/>
                </a:rPr>
                <a:t>Khmer Beverages is one of Chip </a:t>
              </a:r>
              <a:r>
                <a:rPr lang="en-US" sz="2400" dirty="0" err="1">
                  <a:latin typeface="Calibri Light" panose="020F0302020204030204" pitchFamily="34" charset="0"/>
                  <a:cs typeface="Calibri Light" panose="020F0302020204030204" pitchFamily="34" charset="0"/>
                </a:rPr>
                <a:t>Mong</a:t>
              </a:r>
              <a:r>
                <a:rPr lang="en-US" sz="2400" dirty="0">
                  <a:latin typeface="Calibri Light" panose="020F0302020204030204" pitchFamily="34" charset="0"/>
                  <a:cs typeface="Calibri Light" panose="020F0302020204030204" pitchFamily="34" charset="0"/>
                </a:rPr>
                <a:t> Group's business units. Founded in 2009, Khmer Beverages is a leading producer of alcoholic and </a:t>
              </a:r>
              <a:r>
                <a:rPr lang="en-US" sz="2400" dirty="0" smtClean="0">
                  <a:latin typeface="Calibri Light" panose="020F0302020204030204" pitchFamily="34" charset="0"/>
                  <a:cs typeface="Calibri Light" panose="020F0302020204030204" pitchFamily="34" charset="0"/>
                </a:rPr>
                <a:t>non-alcoholic beverages.</a:t>
              </a:r>
              <a:endParaRPr lang="en-US" sz="2400" dirty="0">
                <a:latin typeface="Calibri Light" panose="020F0302020204030204" pitchFamily="34" charset="0"/>
                <a:cs typeface="Calibri Light" panose="020F0302020204030204" pitchFamily="34" charset="0"/>
              </a:endParaRPr>
            </a:p>
          </p:txBody>
        </p:sp>
        <p:sp>
          <p:nvSpPr>
            <p:cNvPr id="12" name="TextBox 11"/>
            <p:cNvSpPr txBox="1"/>
            <p:nvPr/>
          </p:nvSpPr>
          <p:spPr>
            <a:xfrm>
              <a:off x="6436377" y="311301"/>
              <a:ext cx="4571999" cy="1446550"/>
            </a:xfrm>
            <a:prstGeom prst="rect">
              <a:avLst/>
            </a:prstGeom>
            <a:noFill/>
          </p:spPr>
          <p:txBody>
            <a:bodyPr wrap="square" rtlCol="0">
              <a:spAutoFit/>
            </a:bodyPr>
            <a:lstStyle/>
            <a:p>
              <a:r>
                <a:rPr lang="en-US" sz="4400" b="1" dirty="0" smtClean="0">
                  <a:latin typeface="Garamond" panose="02020404030301010803" pitchFamily="18" charset="0"/>
                </a:rPr>
                <a:t>About Khmer Beverages</a:t>
              </a:r>
              <a:endParaRPr lang="en-US" sz="4400" b="1" dirty="0">
                <a:latin typeface="Garamond" panose="02020404030301010803" pitchFamily="18" charset="0"/>
              </a:endParaRPr>
            </a:p>
          </p:txBody>
        </p:sp>
      </p:grpSp>
    </p:spTree>
    <p:extLst>
      <p:ext uri="{BB962C8B-B14F-4D97-AF65-F5344CB8AC3E}">
        <p14:creationId xmlns:p14="http://schemas.microsoft.com/office/powerpoint/2010/main" val="3178806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135459" y="5533418"/>
            <a:ext cx="184731" cy="461665"/>
          </a:xfrm>
          <a:prstGeom prst="rect">
            <a:avLst/>
          </a:prstGeom>
        </p:spPr>
        <p:txBody>
          <a:bodyPr wrap="none">
            <a:spAutoFit/>
          </a:bodyPr>
          <a:lstStyle/>
          <a:p>
            <a:endParaRPr lang="en-US" sz="2400" dirty="0"/>
          </a:p>
        </p:txBody>
      </p:sp>
      <p:grpSp>
        <p:nvGrpSpPr>
          <p:cNvPr id="10" name="Group 9"/>
          <p:cNvGrpSpPr/>
          <p:nvPr/>
        </p:nvGrpSpPr>
        <p:grpSpPr>
          <a:xfrm>
            <a:off x="836612" y="718746"/>
            <a:ext cx="10485845" cy="5276337"/>
            <a:chOff x="847502" y="304800"/>
            <a:chExt cx="10485845" cy="5276337"/>
          </a:xfrm>
        </p:grpSpPr>
        <p:grpSp>
          <p:nvGrpSpPr>
            <p:cNvPr id="9" name="Group 8"/>
            <p:cNvGrpSpPr/>
            <p:nvPr/>
          </p:nvGrpSpPr>
          <p:grpSpPr>
            <a:xfrm>
              <a:off x="3801344" y="1882338"/>
              <a:ext cx="3242911" cy="3129045"/>
              <a:chOff x="3732212" y="1595355"/>
              <a:chExt cx="3242911" cy="3129045"/>
            </a:xfrm>
          </p:grpSpPr>
          <p:sp>
            <p:nvSpPr>
              <p:cNvPr id="8" name="Oval 7"/>
              <p:cNvSpPr/>
              <p:nvPr/>
            </p:nvSpPr>
            <p:spPr>
              <a:xfrm>
                <a:off x="3732212" y="1595355"/>
                <a:ext cx="3242911" cy="31290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stretch>
                <a:fillRect/>
              </a:stretch>
            </p:blipFill>
            <p:spPr>
              <a:xfrm>
                <a:off x="4037012" y="1857088"/>
                <a:ext cx="2667000" cy="2562512"/>
              </a:xfrm>
              <a:prstGeom prst="rect">
                <a:avLst/>
              </a:prstGeom>
            </p:spPr>
          </p:pic>
        </p:grpSp>
        <p:grpSp>
          <p:nvGrpSpPr>
            <p:cNvPr id="2" name="Group 1"/>
            <p:cNvGrpSpPr/>
            <p:nvPr/>
          </p:nvGrpSpPr>
          <p:grpSpPr>
            <a:xfrm>
              <a:off x="847502" y="1633962"/>
              <a:ext cx="2230926" cy="789300"/>
              <a:chOff x="5754889" y="1196149"/>
              <a:chExt cx="2230926" cy="789300"/>
            </a:xfrm>
          </p:grpSpPr>
          <p:sp>
            <p:nvSpPr>
              <p:cNvPr id="14" name="Rectangle 13"/>
              <p:cNvSpPr/>
              <p:nvPr/>
            </p:nvSpPr>
            <p:spPr>
              <a:xfrm>
                <a:off x="6797669" y="1347441"/>
                <a:ext cx="1188146" cy="461665"/>
              </a:xfrm>
              <a:prstGeom prst="rect">
                <a:avLst/>
              </a:prstGeom>
            </p:spPr>
            <p:txBody>
              <a:bodyPr wrap="none">
                <a:spAutoFit/>
              </a:bodyPr>
              <a:lstStyle/>
              <a:p>
                <a:r>
                  <a:rPr lang="en-US" sz="2400" b="1" dirty="0" smtClean="0">
                    <a:latin typeface="Calibri" panose="020F0502020204030204" pitchFamily="34" charset="0"/>
                    <a:cs typeface="DaunPenh" panose="01010101010101010101" pitchFamily="2" charset="0"/>
                  </a:rPr>
                  <a:t>Pruduct</a:t>
                </a:r>
                <a:endParaRPr lang="en-US" sz="2400" dirty="0"/>
              </a:p>
            </p:txBody>
          </p:sp>
          <p:pic>
            <p:nvPicPr>
              <p:cNvPr id="28" name="Picture 27"/>
              <p:cNvPicPr>
                <a:picLocks noChangeAspect="1"/>
              </p:cNvPicPr>
              <p:nvPr/>
            </p:nvPicPr>
            <p:blipFill>
              <a:blip r:embed="rId2"/>
              <a:stretch>
                <a:fillRect/>
              </a:stretch>
            </p:blipFill>
            <p:spPr>
              <a:xfrm>
                <a:off x="5754889" y="1196149"/>
                <a:ext cx="988125" cy="789300"/>
              </a:xfrm>
              <a:prstGeom prst="rect">
                <a:avLst/>
              </a:prstGeom>
            </p:spPr>
          </p:pic>
        </p:grpSp>
        <p:grpSp>
          <p:nvGrpSpPr>
            <p:cNvPr id="3" name="Group 2"/>
            <p:cNvGrpSpPr/>
            <p:nvPr/>
          </p:nvGrpSpPr>
          <p:grpSpPr>
            <a:xfrm>
              <a:off x="7590473" y="1692857"/>
              <a:ext cx="2777820" cy="730405"/>
              <a:chOff x="6320906" y="2034955"/>
              <a:chExt cx="2777820" cy="730405"/>
            </a:xfrm>
          </p:grpSpPr>
          <p:sp>
            <p:nvSpPr>
              <p:cNvPr id="16" name="Rectangle 15"/>
              <p:cNvSpPr/>
              <p:nvPr/>
            </p:nvSpPr>
            <p:spPr>
              <a:xfrm>
                <a:off x="7321188" y="2153417"/>
                <a:ext cx="1777538"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Competition</a:t>
                </a:r>
                <a:endParaRPr lang="en-US" sz="2400" dirty="0"/>
              </a:p>
            </p:txBody>
          </p:sp>
          <p:pic>
            <p:nvPicPr>
              <p:cNvPr id="29" name="Picture 28"/>
              <p:cNvPicPr>
                <a:picLocks noChangeAspect="1"/>
              </p:cNvPicPr>
              <p:nvPr/>
            </p:nvPicPr>
            <p:blipFill>
              <a:blip r:embed="rId2"/>
              <a:stretch>
                <a:fillRect/>
              </a:stretch>
            </p:blipFill>
            <p:spPr>
              <a:xfrm>
                <a:off x="6320906" y="2034955"/>
                <a:ext cx="988125" cy="730405"/>
              </a:xfrm>
              <a:prstGeom prst="rect">
                <a:avLst/>
              </a:prstGeom>
            </p:spPr>
          </p:pic>
        </p:grpSp>
        <p:grpSp>
          <p:nvGrpSpPr>
            <p:cNvPr id="5" name="Group 4"/>
            <p:cNvGrpSpPr/>
            <p:nvPr/>
          </p:nvGrpSpPr>
          <p:grpSpPr>
            <a:xfrm>
              <a:off x="7618412" y="4750108"/>
              <a:ext cx="3714935" cy="831029"/>
              <a:chOff x="6494277" y="2850431"/>
              <a:chExt cx="3714935" cy="831029"/>
            </a:xfrm>
          </p:grpSpPr>
          <p:sp>
            <p:nvSpPr>
              <p:cNvPr id="13" name="Rectangle 12"/>
              <p:cNvSpPr/>
              <p:nvPr/>
            </p:nvSpPr>
            <p:spPr>
              <a:xfrm>
                <a:off x="7470642" y="2982405"/>
                <a:ext cx="2738570"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Missions and values</a:t>
                </a:r>
                <a:endParaRPr lang="en-US" sz="2400" dirty="0"/>
              </a:p>
            </p:txBody>
          </p:sp>
          <p:pic>
            <p:nvPicPr>
              <p:cNvPr id="30" name="Picture 29"/>
              <p:cNvPicPr>
                <a:picLocks noChangeAspect="1"/>
              </p:cNvPicPr>
              <p:nvPr/>
            </p:nvPicPr>
            <p:blipFill>
              <a:blip r:embed="rId2"/>
              <a:stretch>
                <a:fillRect/>
              </a:stretch>
            </p:blipFill>
            <p:spPr>
              <a:xfrm>
                <a:off x="6494277" y="2850431"/>
                <a:ext cx="988125" cy="831029"/>
              </a:xfrm>
              <a:prstGeom prst="rect">
                <a:avLst/>
              </a:prstGeom>
            </p:spPr>
          </p:pic>
        </p:grpSp>
        <p:grpSp>
          <p:nvGrpSpPr>
            <p:cNvPr id="6" name="Group 5"/>
            <p:cNvGrpSpPr/>
            <p:nvPr/>
          </p:nvGrpSpPr>
          <p:grpSpPr>
            <a:xfrm>
              <a:off x="3841369" y="304800"/>
              <a:ext cx="3196550" cy="854358"/>
              <a:chOff x="6490145" y="3766531"/>
              <a:chExt cx="3196550" cy="854358"/>
            </a:xfrm>
          </p:grpSpPr>
          <p:sp>
            <p:nvSpPr>
              <p:cNvPr id="17" name="Rectangle 16"/>
              <p:cNvSpPr/>
              <p:nvPr/>
            </p:nvSpPr>
            <p:spPr>
              <a:xfrm>
                <a:off x="7478270" y="3916452"/>
                <a:ext cx="2208425"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Future prospect</a:t>
                </a:r>
                <a:endParaRPr lang="en-US" sz="2400" dirty="0"/>
              </a:p>
            </p:txBody>
          </p:sp>
          <p:pic>
            <p:nvPicPr>
              <p:cNvPr id="31" name="Picture 30"/>
              <p:cNvPicPr>
                <a:picLocks noChangeAspect="1"/>
              </p:cNvPicPr>
              <p:nvPr/>
            </p:nvPicPr>
            <p:blipFill>
              <a:blip r:embed="rId2"/>
              <a:stretch>
                <a:fillRect/>
              </a:stretch>
            </p:blipFill>
            <p:spPr>
              <a:xfrm>
                <a:off x="6490145" y="3766531"/>
                <a:ext cx="988125" cy="854358"/>
              </a:xfrm>
              <a:prstGeom prst="rect">
                <a:avLst/>
              </a:prstGeom>
            </p:spPr>
          </p:pic>
        </p:grpSp>
        <p:grpSp>
          <p:nvGrpSpPr>
            <p:cNvPr id="7" name="Group 6"/>
            <p:cNvGrpSpPr/>
            <p:nvPr/>
          </p:nvGrpSpPr>
          <p:grpSpPr>
            <a:xfrm>
              <a:off x="847502" y="4750107"/>
              <a:ext cx="2917759" cy="831029"/>
              <a:chOff x="5750757" y="4620889"/>
              <a:chExt cx="2917759" cy="831029"/>
            </a:xfrm>
          </p:grpSpPr>
          <p:sp>
            <p:nvSpPr>
              <p:cNvPr id="15" name="Rectangle 14"/>
              <p:cNvSpPr/>
              <p:nvPr/>
            </p:nvSpPr>
            <p:spPr>
              <a:xfrm>
                <a:off x="6719072" y="4788857"/>
                <a:ext cx="1949444"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Market target</a:t>
                </a:r>
                <a:endParaRPr lang="en-US" sz="2400" dirty="0"/>
              </a:p>
            </p:txBody>
          </p:sp>
          <p:pic>
            <p:nvPicPr>
              <p:cNvPr id="32" name="Picture 31"/>
              <p:cNvPicPr>
                <a:picLocks noChangeAspect="1"/>
              </p:cNvPicPr>
              <p:nvPr/>
            </p:nvPicPr>
            <p:blipFill>
              <a:blip r:embed="rId2"/>
              <a:stretch>
                <a:fillRect/>
              </a:stretch>
            </p:blipFill>
            <p:spPr>
              <a:xfrm>
                <a:off x="5750757" y="4620889"/>
                <a:ext cx="988125" cy="831029"/>
              </a:xfrm>
              <a:prstGeom prst="rect">
                <a:avLst/>
              </a:prstGeom>
            </p:spPr>
          </p:pic>
        </p:grpSp>
      </p:grpSp>
    </p:spTree>
    <p:extLst>
      <p:ext uri="{BB962C8B-B14F-4D97-AF65-F5344CB8AC3E}">
        <p14:creationId xmlns:p14="http://schemas.microsoft.com/office/powerpoint/2010/main" val="2236997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alf Frame 21"/>
          <p:cNvSpPr/>
          <p:nvPr/>
        </p:nvSpPr>
        <p:spPr>
          <a:xfrm>
            <a:off x="0" y="3429000"/>
            <a:ext cx="4570412" cy="3429000"/>
          </a:xfrm>
          <a:prstGeom prst="halfFrame">
            <a:avLst>
              <a:gd name="adj1" fmla="val 2635"/>
              <a:gd name="adj2" fmla="val 248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AutoShape 4" descr="Khmer Beverages | LinkedI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5" name="Picture 24"/>
          <p:cNvPicPr>
            <a:picLocks noChangeAspect="1"/>
          </p:cNvPicPr>
          <p:nvPr/>
        </p:nvPicPr>
        <p:blipFill>
          <a:blip r:embed="rId2"/>
          <a:stretch>
            <a:fillRect/>
          </a:stretch>
        </p:blipFill>
        <p:spPr>
          <a:xfrm>
            <a:off x="4875212" y="0"/>
            <a:ext cx="7313613" cy="6858000"/>
          </a:xfrm>
          <a:prstGeom prst="rect">
            <a:avLst/>
          </a:prstGeom>
        </p:spPr>
      </p:pic>
      <p:sp>
        <p:nvSpPr>
          <p:cNvPr id="26" name="Rectangle 25"/>
          <p:cNvSpPr/>
          <p:nvPr/>
        </p:nvSpPr>
        <p:spPr>
          <a:xfrm>
            <a:off x="460375" y="3804672"/>
            <a:ext cx="4110037" cy="2308324"/>
          </a:xfrm>
          <a:prstGeom prst="rect">
            <a:avLst/>
          </a:prstGeom>
        </p:spPr>
        <p:txBody>
          <a:bodyPr wrap="square">
            <a:spAutoFit/>
          </a:bodyPr>
          <a:lstStyle/>
          <a:p>
            <a:r>
              <a:rPr lang="en-US" sz="2400" dirty="0">
                <a:latin typeface="Calibri Light" panose="020F0302020204030204" pitchFamily="34" charset="0"/>
                <a:cs typeface="Calibri Light" panose="020F0302020204030204" pitchFamily="34" charset="0"/>
              </a:rPr>
              <a:t>A</a:t>
            </a:r>
            <a:r>
              <a:rPr lang="en-US" sz="2400" dirty="0" smtClean="0">
                <a:latin typeface="Calibri Light" panose="020F0302020204030204" pitchFamily="34" charset="0"/>
                <a:cs typeface="Calibri Light" panose="020F0302020204030204" pitchFamily="34" charset="0"/>
              </a:rPr>
              <a:t>unched </a:t>
            </a:r>
            <a:r>
              <a:rPr lang="en-US" sz="2400" dirty="0">
                <a:latin typeface="Calibri Light" panose="020F0302020204030204" pitchFamily="34" charset="0"/>
                <a:cs typeface="Calibri Light" panose="020F0302020204030204" pitchFamily="34" charset="0"/>
              </a:rPr>
              <a:t>in 1997, Cellcard is Cambodia's longest-serving and only 100% Cambodian-owned operator, reputed for its long history of first-to-market innovations </a:t>
            </a:r>
          </a:p>
        </p:txBody>
      </p:sp>
      <p:sp>
        <p:nvSpPr>
          <p:cNvPr id="27" name="TextBox 26"/>
          <p:cNvSpPr txBox="1"/>
          <p:nvPr/>
        </p:nvSpPr>
        <p:spPr>
          <a:xfrm flipH="1">
            <a:off x="460375" y="2743200"/>
            <a:ext cx="2971800" cy="769441"/>
          </a:xfrm>
          <a:prstGeom prst="rect">
            <a:avLst/>
          </a:prstGeom>
          <a:noFill/>
        </p:spPr>
        <p:txBody>
          <a:bodyPr wrap="square" rtlCol="0">
            <a:spAutoFit/>
          </a:bodyPr>
          <a:lstStyle/>
          <a:p>
            <a:r>
              <a:rPr lang="en-US" sz="4400" b="1" dirty="0">
                <a:solidFill>
                  <a:srgbClr val="E99735"/>
                </a:solidFill>
                <a:latin typeface="Calibri Light" panose="020F0302020204030204" pitchFamily="34" charset="0"/>
                <a:cs typeface="Calibri Light" panose="020F0302020204030204" pitchFamily="34" charset="0"/>
              </a:rPr>
              <a:t>Cellcard</a:t>
            </a:r>
            <a:endParaRPr lang="en-US" sz="4400" b="1" dirty="0">
              <a:solidFill>
                <a:srgbClr val="E99735"/>
              </a:solidFill>
            </a:endParaRPr>
          </a:p>
        </p:txBody>
      </p:sp>
    </p:spTree>
    <p:extLst>
      <p:ext uri="{BB962C8B-B14F-4D97-AF65-F5344CB8AC3E}">
        <p14:creationId xmlns:p14="http://schemas.microsoft.com/office/powerpoint/2010/main" val="1490162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6627812" y="762000"/>
            <a:ext cx="3733800" cy="769441"/>
          </a:xfrm>
          <a:prstGeom prst="rect">
            <a:avLst/>
          </a:prstGeom>
          <a:noFill/>
        </p:spPr>
        <p:txBody>
          <a:bodyPr wrap="square" rtlCol="0">
            <a:spAutoFit/>
          </a:bodyPr>
          <a:lstStyle/>
          <a:p>
            <a:r>
              <a:rPr lang="en-US" sz="4400" b="1" dirty="0" smtClean="0">
                <a:solidFill>
                  <a:srgbClr val="FFC000"/>
                </a:solidFill>
                <a:latin typeface="Garamond" panose="02020404030301010803" pitchFamily="18" charset="0"/>
              </a:rPr>
              <a:t>About Cellcard</a:t>
            </a:r>
            <a:endParaRPr lang="en-US" sz="4400" b="1" dirty="0">
              <a:solidFill>
                <a:srgbClr val="FFC000"/>
              </a:solidFill>
              <a:latin typeface="Garamond" panose="02020404030301010803" pitchFamily="18" charset="0"/>
            </a:endParaRPr>
          </a:p>
        </p:txBody>
      </p:sp>
      <p:sp>
        <p:nvSpPr>
          <p:cNvPr id="24" name="Rectangle 23"/>
          <p:cNvSpPr/>
          <p:nvPr/>
        </p:nvSpPr>
        <p:spPr>
          <a:xfrm>
            <a:off x="6627812" y="1600200"/>
            <a:ext cx="5177118" cy="1938992"/>
          </a:xfrm>
          <a:prstGeom prst="rect">
            <a:avLst/>
          </a:prstGeom>
        </p:spPr>
        <p:txBody>
          <a:bodyPr wrap="square">
            <a:spAutoFit/>
          </a:bodyPr>
          <a:lstStyle/>
          <a:p>
            <a:r>
              <a:rPr lang="en-US" sz="2400" b="1" dirty="0">
                <a:latin typeface="Calibri Light" panose="020F0302020204030204" pitchFamily="34" charset="0"/>
                <a:cs typeface="Calibri Light" panose="020F0302020204030204" pitchFamily="34" charset="0"/>
              </a:rPr>
              <a:t>Cellcard is a Cambodian-owned and operated mobile telecommunications operator, a category pioneer with </a:t>
            </a:r>
            <a:r>
              <a:rPr lang="en-US" sz="2400" b="1" dirty="0" smtClean="0">
                <a:latin typeface="Calibri Light" panose="020F0302020204030204" pitchFamily="34" charset="0"/>
                <a:cs typeface="Calibri Light" panose="020F0302020204030204" pitchFamily="34" charset="0"/>
              </a:rPr>
              <a:t>over 20 years of service, and currently one of the biggest operators in the Kingdom.</a:t>
            </a:r>
            <a:endParaRPr lang="en-US" sz="2400" b="1" dirty="0">
              <a:latin typeface="Calibri Light" panose="020F0302020204030204" pitchFamily="34" charset="0"/>
              <a:cs typeface="Calibri Light" panose="020F0302020204030204" pitchFamily="34" charset="0"/>
            </a:endParaRPr>
          </a:p>
        </p:txBody>
      </p:sp>
      <p:pic>
        <p:nvPicPr>
          <p:cNvPr id="25" name="Picture 24"/>
          <p:cNvPicPr>
            <a:picLocks noChangeAspect="1"/>
          </p:cNvPicPr>
          <p:nvPr/>
        </p:nvPicPr>
        <p:blipFill>
          <a:blip r:embed="rId2"/>
          <a:stretch>
            <a:fillRect/>
          </a:stretch>
        </p:blipFill>
        <p:spPr>
          <a:xfrm>
            <a:off x="0" y="0"/>
            <a:ext cx="6094413" cy="6927476"/>
          </a:xfrm>
          <a:prstGeom prst="rect">
            <a:avLst/>
          </a:prstGeom>
        </p:spPr>
      </p:pic>
    </p:spTree>
    <p:extLst>
      <p:ext uri="{BB962C8B-B14F-4D97-AF65-F5344CB8AC3E}">
        <p14:creationId xmlns:p14="http://schemas.microsoft.com/office/powerpoint/2010/main" val="805024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Marketing 16x9">
  <a:themeElements>
    <a:clrScheme name="Marketing_16x9">
      <a:dk1>
        <a:srgbClr val="404040"/>
      </a:dk1>
      <a:lt1>
        <a:sysClr val="window" lastClr="FFFFFF"/>
      </a:lt1>
      <a:dk2>
        <a:srgbClr val="000000"/>
      </a:dk2>
      <a:lt2>
        <a:srgbClr val="A1C1DE"/>
      </a:lt2>
      <a:accent1>
        <a:srgbClr val="39527B"/>
      </a:accent1>
      <a:accent2>
        <a:srgbClr val="528DC2"/>
      </a:accent2>
      <a:accent3>
        <a:srgbClr val="7EA939"/>
      </a:accent3>
      <a:accent4>
        <a:srgbClr val="30AEAB"/>
      </a:accent4>
      <a:accent5>
        <a:srgbClr val="31A962"/>
      </a:accent5>
      <a:accent6>
        <a:srgbClr val="78648E"/>
      </a:accent6>
      <a:hlink>
        <a:srgbClr val="7EA939"/>
      </a:hlink>
      <a:folHlink>
        <a:srgbClr val="7F7F7F"/>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extraClrSchemeLst/>
  <a:extLst>
    <a:ext uri="{05A4C25C-085E-4340-85A3-A5531E510DB2}">
      <thm15:themeFamily xmlns:thm15="http://schemas.microsoft.com/office/thememl/2012/main" name="Business marketing glass cube presentation (widescreen).potx" id="{454792B9-F7C6-4CDD-89A0-89451A081408}" vid="{E847D748-0CA0-4BC8-838F-3216ECA80016}"/>
    </a:ext>
  </a:extLst>
</a:theme>
</file>

<file path=ppt/theme/theme2.xml><?xml version="1.0" encoding="utf-8"?>
<a:theme xmlns:a="http://schemas.openxmlformats.org/drawingml/2006/main" name="Office Theme">
  <a:themeElements>
    <a:clrScheme name="Marketing_16x9">
      <a:dk1>
        <a:srgbClr val="404040"/>
      </a:dk1>
      <a:lt1>
        <a:sysClr val="window" lastClr="FFFFFF"/>
      </a:lt1>
      <a:dk2>
        <a:srgbClr val="000000"/>
      </a:dk2>
      <a:lt2>
        <a:srgbClr val="A1C1DE"/>
      </a:lt2>
      <a:accent1>
        <a:srgbClr val="39527B"/>
      </a:accent1>
      <a:accent2>
        <a:srgbClr val="528DC2"/>
      </a:accent2>
      <a:accent3>
        <a:srgbClr val="7EA939"/>
      </a:accent3>
      <a:accent4>
        <a:srgbClr val="30AEAB"/>
      </a:accent4>
      <a:accent5>
        <a:srgbClr val="31A962"/>
      </a:accent5>
      <a:accent6>
        <a:srgbClr val="78648E"/>
      </a:accent6>
      <a:hlink>
        <a:srgbClr val="7EA939"/>
      </a:hlink>
      <a:folHlink>
        <a:srgbClr val="7F7F7F"/>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extraClrSchemeLst/>
</a:theme>
</file>

<file path=ppt/theme/theme3.xml><?xml version="1.0" encoding="utf-8"?>
<a:theme xmlns:a="http://schemas.openxmlformats.org/drawingml/2006/main" name="Office Theme">
  <a:themeElements>
    <a:clrScheme name="Marketing_16x9">
      <a:dk1>
        <a:srgbClr val="404040"/>
      </a:dk1>
      <a:lt1>
        <a:sysClr val="window" lastClr="FFFFFF"/>
      </a:lt1>
      <a:dk2>
        <a:srgbClr val="000000"/>
      </a:dk2>
      <a:lt2>
        <a:srgbClr val="A1C1DE"/>
      </a:lt2>
      <a:accent1>
        <a:srgbClr val="39527B"/>
      </a:accent1>
      <a:accent2>
        <a:srgbClr val="528DC2"/>
      </a:accent2>
      <a:accent3>
        <a:srgbClr val="7EA939"/>
      </a:accent3>
      <a:accent4>
        <a:srgbClr val="30AEAB"/>
      </a:accent4>
      <a:accent5>
        <a:srgbClr val="31A962"/>
      </a:accent5>
      <a:accent6>
        <a:srgbClr val="78648E"/>
      </a:accent6>
      <a:hlink>
        <a:srgbClr val="7EA939"/>
      </a:hlink>
      <a:folHlink>
        <a:srgbClr val="7F7F7F"/>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marketing glass cube presentation (widescreen)</Template>
  <TotalTime>386</TotalTime>
  <Words>211</Words>
  <Application>Microsoft Office PowerPoint</Application>
  <PresentationFormat>Custom</PresentationFormat>
  <Paragraphs>28</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Corbel</vt:lpstr>
      <vt:lpstr>DaunPenh</vt:lpstr>
      <vt:lpstr>Garamond</vt:lpstr>
      <vt:lpstr>Marketing 16x9</vt:lpstr>
      <vt:lpstr>ABA BANK</vt:lpstr>
      <vt:lpstr>ABA BANK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ABA BANK</dc:title>
  <dc:creator>SENRIN.SIM</dc:creator>
  <cp:lastModifiedBy>SENRIN.SIM</cp:lastModifiedBy>
  <cp:revision>12</cp:revision>
  <dcterms:created xsi:type="dcterms:W3CDTF">2023-07-30T05:04:44Z</dcterms:created>
  <dcterms:modified xsi:type="dcterms:W3CDTF">2023-08-09T05:20:09Z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